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3"/>
  </p:sldMasterIdLst>
  <p:notesMasterIdLst>
    <p:notesMasterId r:id="rId15"/>
  </p:notesMasterIdLst>
  <p:handoutMasterIdLst>
    <p:handoutMasterId r:id="rId16"/>
  </p:handoutMasterIdLst>
  <p:sldIdLst>
    <p:sldId id="298" r:id="rId4"/>
    <p:sldId id="322" r:id="rId5"/>
    <p:sldId id="299" r:id="rId6"/>
    <p:sldId id="314" r:id="rId7"/>
    <p:sldId id="333" r:id="rId8"/>
    <p:sldId id="319" r:id="rId9"/>
    <p:sldId id="309" r:id="rId10"/>
    <p:sldId id="334" r:id="rId11"/>
    <p:sldId id="329" r:id="rId12"/>
    <p:sldId id="335" r:id="rId13"/>
    <p:sldId id="32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2D7"/>
    <a:srgbClr val="FFFFFF"/>
    <a:srgbClr val="FFAFA4"/>
    <a:srgbClr val="F2ACA9"/>
    <a:srgbClr val="FFB3A6"/>
    <a:srgbClr val="C8A5B1"/>
    <a:srgbClr val="F3DF9B"/>
    <a:srgbClr val="E6D6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157" autoAdjust="0"/>
  </p:normalViewPr>
  <p:slideViewPr>
    <p:cSldViewPr snapToGrid="0">
      <p:cViewPr varScale="1">
        <p:scale>
          <a:sx n="58" d="100"/>
          <a:sy n="58" d="100"/>
        </p:scale>
        <p:origin x="988" y="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21" Type="http://schemas.microsoft.com/office/2018/10/relationships/authors" Target="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C6B4B7-5B04-9AD8-5D6A-8846B9A2BA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0FBE4B-FBF7-BD1A-139F-83C286BC84C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600BAC-FB81-492E-97B7-A02B7B36BE0F}" type="datetimeFigureOut">
              <a:rPr lang="en-US" smtClean="0"/>
              <a:t>2/9/2026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19583-E7E7-5714-7287-DE2308D2A6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549DF6-D32F-D283-FFE9-E677A74D18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67EC48-817D-441E-A589-E61E6F1983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6577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2/9/2026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2890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196A6D-AEEC-7F6F-1DFC-FADD53132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0ED02E-9EEB-537E-CC79-7468AB769A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7D89A7-A00A-5160-6385-5649AA354B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600E-4784-2E46-5312-71D4ED00A5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93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79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ED4C02-A582-1101-521E-880A77E74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D5B78F-1EF8-AFC5-1438-ABB8F60790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468880-7E3F-581B-B9B4-2A3ADF3242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9BDEE-DD6F-3E49-AEC6-EA2CCD79C9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603C52C-5E29-41AF-BAA3-8217E886DA0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0442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159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808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53CFC-32F2-651D-919D-AA651DBC3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9B664F-F915-9437-50B2-CB17297507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2A8C0A-7A13-BF26-9CB9-67F840B9B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6C779-859E-57FD-F259-42A04F5764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219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BF63F-D7E1-5B66-A35A-A15AAFD7E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A19C04-03E9-10F0-993D-805BD0F73F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A7141E-8F94-3EF2-97B0-4EDE447965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5BC62F-0F69-C176-1A65-4749B6E6B4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449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646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89C66-249B-CE44-88D2-67D945294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861C79-4A5F-8EBB-25AF-1B7594AB66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1DD1B0-61EF-084F-E961-911143E549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9C3B1-3D62-6EC5-BC54-5516A6BA7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861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3C52C-5E29-41AF-BAA3-8217E886DA0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442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3D69E3-FFC8-340B-E0C7-BAB5168FEF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869" y="3864"/>
            <a:ext cx="12178261" cy="68502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02792" y="0"/>
            <a:ext cx="10186416" cy="6858000"/>
          </a:xfrm>
        </p:spPr>
        <p:txBody>
          <a:bodyPr tIns="91440" anchor="ctr">
            <a:noAutofit/>
          </a:bodyPr>
          <a:lstStyle>
            <a:lvl1pPr algn="ctr">
              <a:defRPr sz="72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712284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>
            <a:extLst>
              <a:ext uri="{FF2B5EF4-FFF2-40B4-BE49-F238E27FC236}">
                <a16:creationId xmlns:a16="http://schemas.microsoft.com/office/drawing/2014/main" id="{43F6EF2A-D737-1D2B-9BD8-C4AFD04086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0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7057" y="451406"/>
            <a:ext cx="11246207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80789" y="1115060"/>
            <a:ext cx="10149840" cy="914400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>
            <a:noAutofit/>
          </a:bodyPr>
          <a:lstStyle>
            <a:lvl1pPr algn="ctr"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A4C64D22-E188-73F4-E0FE-F09DDC5CB30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79488" y="2311400"/>
            <a:ext cx="10149840" cy="34718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19360" y="5882640"/>
            <a:ext cx="1745658" cy="1236042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331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807E53-1889-5FED-84AB-36B4B655BF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741" y="1542"/>
            <a:ext cx="12186518" cy="68549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0090" y="1"/>
            <a:ext cx="7626710" cy="6857046"/>
          </a:xfrm>
        </p:spPr>
        <p:txBody>
          <a:bodyPr bIns="0" anchor="ctr">
            <a:noAutofit/>
          </a:bodyPr>
          <a:lstStyle>
            <a:lvl1pPr algn="l">
              <a:defRPr sz="72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4A964A-4098-65AF-D012-2925365FB9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510588" y="-953"/>
            <a:ext cx="3200400" cy="6858000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310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3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5DC7EA-10AE-1A0E-D197-CAB9FBAC93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5389" y="0"/>
            <a:ext cx="1216659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5B76D1-7BAB-95CC-D082-E5857BA27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061" y="451406"/>
            <a:ext cx="9142110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0352415-529E-A5FD-DC37-5D14118B5B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4423" y="1193716"/>
            <a:ext cx="7964903" cy="738784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>
            <a:noAutofit/>
          </a:bodyPr>
          <a:lstStyle>
            <a:lvl1pPr algn="ctr"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EF759D5-1499-DEC7-BEAE-9ADBC4D35255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46163" y="2304733"/>
            <a:ext cx="2713037" cy="3760787"/>
          </a:xfrm>
        </p:spPr>
        <p:txBody>
          <a:bodyPr>
            <a:normAutofit/>
          </a:bodyPr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/>
            </a:lvl1pPr>
            <a:lvl2pPr marL="502920"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/>
            </a:lvl2pPr>
            <a:lvl3pPr marL="685800"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/>
            </a:lvl3pPr>
            <a:lvl4pPr marL="868680"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/>
            </a:lvl4pPr>
            <a:lvl5pPr marL="1051560"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152CA30-831A-8375-BB30-3BC996DB9AE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066468" y="2304733"/>
            <a:ext cx="4972858" cy="3760788"/>
          </a:xfrm>
        </p:spPr>
        <p:txBody>
          <a:bodyPr>
            <a:normAutofit/>
          </a:bodyPr>
          <a:lstStyle>
            <a:lvl1pPr marL="347472" indent="-347472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b="0"/>
            </a:lvl1pPr>
            <a:lvl2pPr marL="745236" indent="-347472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b="0"/>
            </a:lvl2pPr>
            <a:lvl3pPr marL="1202436" indent="-347472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b="0"/>
            </a:lvl3pPr>
            <a:lvl4pPr marL="1659636" indent="-347472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b="0"/>
            </a:lvl4pPr>
            <a:lvl5pPr marL="2116836" indent="-347472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95362880-674E-FD38-9934-5A4AAEB49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16160" y="5821679"/>
            <a:ext cx="1948858" cy="129700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0635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E556C0-01A0-755F-2117-1A2AE6158E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6470"/>
            <a:ext cx="12192000" cy="68450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919" y="70439"/>
            <a:ext cx="12178162" cy="3533581"/>
          </a:xfrm>
        </p:spPr>
        <p:txBody>
          <a:bodyPr anchor="b">
            <a:noAutofit/>
          </a:bodyPr>
          <a:lstStyle>
            <a:lvl1pPr algn="ctr">
              <a:defRPr sz="72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7512F2E-49BF-E18A-D886-72AEA30E1D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11879" y="3645514"/>
            <a:ext cx="8009681" cy="731838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>
            <a:normAutofit/>
          </a:bodyPr>
          <a:lstStyle>
            <a:lvl1pPr marL="0" indent="0" algn="ctr">
              <a:buNone/>
              <a:defRPr sz="1800" b="1" cap="all" baseline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cap="all" baseline="0">
                <a:solidFill>
                  <a:schemeClr val="accent6">
                    <a:lumMod val="50000"/>
                  </a:schemeClr>
                </a:solidFill>
              </a:defRPr>
            </a:lvl2pPr>
            <a:lvl3pPr marL="914400" indent="0">
              <a:buNone/>
              <a:defRPr cap="all" baseline="0">
                <a:solidFill>
                  <a:schemeClr val="accent6">
                    <a:lumMod val="50000"/>
                  </a:schemeClr>
                </a:solidFill>
              </a:defRPr>
            </a:lvl3pPr>
            <a:lvl4pPr marL="1371600" indent="0">
              <a:buNone/>
              <a:defRPr cap="all" baseline="0">
                <a:solidFill>
                  <a:schemeClr val="accent6">
                    <a:lumMod val="50000"/>
                  </a:schemeClr>
                </a:solidFill>
              </a:defRPr>
            </a:lvl4pPr>
            <a:lvl5pPr marL="1828800" indent="0">
              <a:buNone/>
              <a:defRPr cap="all" baseline="0">
                <a:solidFill>
                  <a:schemeClr val="accent6">
                    <a:lumMod val="50000"/>
                  </a:schemeClr>
                </a:solidFill>
              </a:defRPr>
            </a:lvl5pPr>
          </a:lstStyle>
          <a:p>
            <a:r>
              <a:rPr lang="en-US" dirty="0"/>
              <a:t>Add subtitle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9AB62AB-B562-C5FF-87CB-C3F72C70AE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09750" y="4826000"/>
            <a:ext cx="4001770" cy="590174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accent6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accent6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accent6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accent6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F0E5B37-CF3B-656F-77B2-E3393E9576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77560" y="4826000"/>
            <a:ext cx="4001770" cy="590174"/>
          </a:xfrm>
        </p:spPr>
        <p:txBody>
          <a:bodyPr>
            <a:normAutofit/>
          </a:bodyPr>
          <a:lstStyle>
            <a:lvl1pPr marL="0" indent="0" algn="r">
              <a:buNone/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accent6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accent6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accent6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accent6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92334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8">
            <a:extLst>
              <a:ext uri="{FF2B5EF4-FFF2-40B4-BE49-F238E27FC236}">
                <a16:creationId xmlns:a16="http://schemas.microsoft.com/office/drawing/2014/main" id="{07BDF2BC-0745-E548-2C4E-C6BA53E36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0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7057" y="451406"/>
            <a:ext cx="11246207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80789" y="1193716"/>
            <a:ext cx="10149840" cy="738784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>
            <a:noAutofit/>
          </a:bodyPr>
          <a:lstStyle>
            <a:lvl1pPr algn="ctr"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0CFB7E-7B45-8CA9-6B42-9FE063623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74562" cy="3155372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100000">
                <a:schemeClr val="accent3">
                  <a:lumMod val="60000"/>
                  <a:lumOff val="40000"/>
                  <a:alpha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A21F3B-AA5B-C4FE-C298-92D1BDABA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23264" y="47289"/>
            <a:ext cx="461817" cy="6826102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100000">
                <a:schemeClr val="accent3">
                  <a:lumMod val="60000"/>
                  <a:lumOff val="40000"/>
                  <a:alpha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19360" y="5750559"/>
            <a:ext cx="1745658" cy="136812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93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8">
            <a:extLst>
              <a:ext uri="{FF2B5EF4-FFF2-40B4-BE49-F238E27FC236}">
                <a16:creationId xmlns:a16="http://schemas.microsoft.com/office/drawing/2014/main" id="{07BDF2BC-0745-E548-2C4E-C6BA53E36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0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7057" y="451406"/>
            <a:ext cx="11246207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0CFB7E-7B45-8CA9-6B42-9FE063623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74562" cy="3155372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100000">
                <a:schemeClr val="accent3">
                  <a:lumMod val="60000"/>
                  <a:lumOff val="40000"/>
                  <a:alpha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A21F3B-AA5B-C4FE-C298-92D1BDABA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23264" y="47289"/>
            <a:ext cx="461817" cy="6826102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100000">
                <a:schemeClr val="accent3">
                  <a:lumMod val="60000"/>
                  <a:lumOff val="40000"/>
                  <a:alpha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19360" y="5750559"/>
            <a:ext cx="1745658" cy="136812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084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411DD4-DAC6-3F0A-375C-8734155CED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208" y="4054"/>
            <a:ext cx="12177584" cy="684989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1816" y="451406"/>
            <a:ext cx="5943600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01211" y="1182614"/>
            <a:ext cx="4832430" cy="822960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>
            <a:noAutofit/>
          </a:bodyPr>
          <a:lstStyle>
            <a:lvl1pPr algn="ctr"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8605066B-CAE4-A78C-2A64-12177259717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001213" y="2372810"/>
            <a:ext cx="4832428" cy="3819646"/>
          </a:xfrm>
        </p:spPr>
        <p:txBody>
          <a:bodyPr tIns="182880">
            <a:normAutofit/>
          </a:bodyPr>
          <a:lstStyle>
            <a:lvl1pPr marL="0" indent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0" indent="0" algn="ct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3pPr>
            <a:lvl4pPr marL="0" indent="0" algn="ctr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4pPr>
            <a:lvl5pPr marL="0" indent="0" algn="ctr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04400" y="5781039"/>
            <a:ext cx="2060618" cy="133764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18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D46A0E-C4E1-C08D-1AFA-FC41F2BDC2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741" y="1542"/>
            <a:ext cx="12186518" cy="68549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300" y="612648"/>
            <a:ext cx="11201400" cy="3566160"/>
          </a:xfrm>
        </p:spPr>
        <p:txBody>
          <a:bodyPr bIns="0" anchor="b">
            <a:noAutofit/>
          </a:bodyPr>
          <a:lstStyle>
            <a:lvl1pPr algn="ctr">
              <a:defRPr sz="72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50088" y="4688450"/>
            <a:ext cx="4832431" cy="941832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buNone/>
              <a:defRPr sz="1800" b="1" cap="all" baseline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876130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D07426-496A-EEDB-DB53-15DA6D9537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45" y="2894"/>
            <a:ext cx="12181710" cy="68522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81154" y="451406"/>
            <a:ext cx="9142110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81516" y="1193716"/>
            <a:ext cx="7964903" cy="738784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>
            <a:noAutofit/>
          </a:bodyPr>
          <a:lstStyle>
            <a:lvl1pPr algn="ctr"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9921446-DF3F-3352-E38A-4ADECA56C50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65475" y="2556387"/>
            <a:ext cx="8237726" cy="351421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  <a:lvl2pPr marL="283464" indent="-28575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>
                <a:solidFill>
                  <a:schemeClr val="accent6">
                    <a:lumMod val="50000"/>
                  </a:schemeClr>
                </a:solidFill>
              </a:defRPr>
            </a:lvl2pPr>
            <a:lvl3pPr marL="1200150" indent="-28575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>
                <a:solidFill>
                  <a:schemeClr val="accent6">
                    <a:lumMod val="50000"/>
                  </a:schemeClr>
                </a:solidFill>
              </a:defRPr>
            </a:lvl3pPr>
            <a:lvl4pPr marL="1657350" indent="-28575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>
                <a:solidFill>
                  <a:schemeClr val="accent6">
                    <a:lumMod val="50000"/>
                  </a:schemeClr>
                </a:solidFill>
              </a:defRPr>
            </a:lvl4pPr>
            <a:lvl5pPr marL="2114550" indent="-28575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>
                <a:solidFill>
                  <a:schemeClr val="accent6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16160" y="5821679"/>
            <a:ext cx="1948858" cy="129700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29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BB1BAA-0BBA-094D-36BB-52209C5744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3775" y="-7257"/>
            <a:ext cx="12169463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00280" y="532435"/>
            <a:ext cx="5924874" cy="586836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106E5D-F0FF-0F55-C4FF-7DD177C58C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20654" y="960120"/>
            <a:ext cx="4621593" cy="3145536"/>
          </a:xfrm>
        </p:spPr>
        <p:txBody>
          <a:bodyPr/>
          <a:lstStyle>
            <a:lvl1pPr algn="ctr">
              <a:defRPr sz="54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6AF09F6-0A31-C3AA-DF3A-7E062458EA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20654" y="4768520"/>
            <a:ext cx="4621593" cy="729206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buNone/>
              <a:defRPr sz="1800" b="1" cap="all" baseline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9E30A96-253C-806E-DA56-9C892971C17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91499" y="-8626"/>
            <a:ext cx="4227271" cy="6889750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95840" y="5803095"/>
            <a:ext cx="1969178" cy="131558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33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1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>
            <a:extLst>
              <a:ext uri="{FF2B5EF4-FFF2-40B4-BE49-F238E27FC236}">
                <a16:creationId xmlns:a16="http://schemas.microsoft.com/office/drawing/2014/main" id="{81E90A88-865C-F9ED-C2BB-25421BBEA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0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7057" y="451406"/>
            <a:ext cx="11246207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80789" y="1115060"/>
            <a:ext cx="10149840" cy="914400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>
            <a:noAutofit/>
          </a:bodyPr>
          <a:lstStyle>
            <a:lvl1pPr algn="ctr"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BA3B1C17-899D-2FE2-0B01-60643853FB4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78721" y="2301069"/>
            <a:ext cx="4892675" cy="3482792"/>
          </a:xfrm>
        </p:spPr>
        <p:txBody>
          <a:bodyPr>
            <a:normAutofit/>
          </a:bodyPr>
          <a:lstStyle>
            <a:lvl1pPr marL="283464" indent="-283464">
              <a:defRPr sz="1800"/>
            </a:lvl1pPr>
            <a:lvl2pPr indent="-283464">
              <a:defRPr sz="1600"/>
            </a:lvl2pPr>
            <a:lvl3pPr indent="-283464">
              <a:defRPr sz="1400"/>
            </a:lvl3pPr>
            <a:lvl4pPr indent="-283464">
              <a:defRPr sz="1200"/>
            </a:lvl4pPr>
            <a:lvl5pPr indent="-283464"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1C79FDB-6789-ED7D-E246-96F9F6DC068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7288" y="2301069"/>
            <a:ext cx="4892675" cy="3482792"/>
          </a:xfrm>
        </p:spPr>
        <p:txBody>
          <a:bodyPr>
            <a:normAutofit/>
          </a:bodyPr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/>
            </a:lvl1pPr>
            <a:lvl2pPr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400"/>
            </a:lvl3pPr>
            <a:lvl4pPr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200"/>
            </a:lvl4pPr>
            <a:lvl5pPr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19360" y="5750559"/>
            <a:ext cx="1745658" cy="136812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036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1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728253-E3DA-6D81-345D-04C29F7193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45" y="2894"/>
            <a:ext cx="12181710" cy="68522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81154" y="451406"/>
            <a:ext cx="9142110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81516" y="1193716"/>
            <a:ext cx="7964903" cy="738784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>
            <a:noAutofit/>
          </a:bodyPr>
          <a:lstStyle>
            <a:lvl1pPr algn="ctr"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E696E5A-37E4-7844-655B-462912CE36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3123" y="-899"/>
            <a:ext cx="1657350" cy="6858000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58E6485-C17B-2771-87BA-0398E09E183C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165475" y="2555875"/>
            <a:ext cx="8237538" cy="36206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>
              <a:defRPr sz="1600">
                <a:solidFill>
                  <a:schemeClr val="accent6">
                    <a:lumMod val="50000"/>
                  </a:schemeClr>
                </a:solidFill>
              </a:defRPr>
            </a:lvl2pPr>
            <a:lvl3pPr>
              <a:defRPr sz="1400">
                <a:solidFill>
                  <a:schemeClr val="accent6">
                    <a:lumMod val="50000"/>
                  </a:schemeClr>
                </a:solidFill>
              </a:defRPr>
            </a:lvl3pPr>
            <a:lvl4pPr>
              <a:defRPr sz="1200">
                <a:solidFill>
                  <a:schemeClr val="accent6">
                    <a:lumMod val="50000"/>
                  </a:schemeClr>
                </a:solidFill>
              </a:defRPr>
            </a:lvl4pPr>
            <a:lvl5pPr>
              <a:defRPr sz="1200">
                <a:solidFill>
                  <a:schemeClr val="accent6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16160" y="5821679"/>
            <a:ext cx="1948858" cy="129700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755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2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EE5B0F-FC85-2832-52DD-74B32C94FF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2700" y="0"/>
            <a:ext cx="12166599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61439" y="451406"/>
            <a:ext cx="10354906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09997" y="1100989"/>
            <a:ext cx="9464150" cy="921683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algn="ctr">
              <a:defRPr sz="1800" b="1" cap="all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4D558C2-5388-26DA-C2BE-AC226426CD2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796158" y="2286688"/>
            <a:ext cx="4160699" cy="4003675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800"/>
            </a:lvl1pPr>
            <a:lvl2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2pPr>
            <a:lvl3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400"/>
            </a:lvl3pPr>
            <a:lvl4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200"/>
            </a:lvl4pPr>
            <a:lvl5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32D1E30A-3770-4825-553A-18C9DD79385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113448" y="2286688"/>
            <a:ext cx="4160699" cy="4003675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800"/>
            </a:lvl1pPr>
            <a:lvl2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2pPr>
            <a:lvl3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400"/>
            </a:lvl3pPr>
            <a:lvl4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200"/>
            </a:lvl4pPr>
            <a:lvl5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22710" y="5811519"/>
            <a:ext cx="1742307" cy="130716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070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and Content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>
            <a:extLst>
              <a:ext uri="{FF2B5EF4-FFF2-40B4-BE49-F238E27FC236}">
                <a16:creationId xmlns:a16="http://schemas.microsoft.com/office/drawing/2014/main" id="{7A6BBBB3-641A-CFC0-516F-63B74C40F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0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BDDD91-3F26-FF90-D1D4-3CCE786C7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7057" y="451406"/>
            <a:ext cx="11246207" cy="59662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80789" y="1115060"/>
            <a:ext cx="10149840" cy="914400"/>
          </a:xfr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>
            <a:noAutofit/>
          </a:bodyPr>
          <a:lstStyle>
            <a:lvl1pPr algn="ctr">
              <a:defRPr sz="18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A4C64D22-E188-73F4-E0FE-F09DDC5CB30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79488" y="2311400"/>
            <a:ext cx="7091362" cy="347186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1C79FDB-6789-ED7D-E246-96F9F6DC068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445190" y="2301069"/>
            <a:ext cx="2684773" cy="3482792"/>
          </a:xfrm>
        </p:spPr>
        <p:txBody>
          <a:bodyPr>
            <a:normAutofit/>
          </a:bodyPr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/>
            </a:lvl1pPr>
            <a:lvl2pPr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400"/>
            </a:lvl3pPr>
            <a:lvl4pPr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200"/>
            </a:lvl4pPr>
            <a:lvl5pPr indent="-283464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E2E9E07-A868-5C25-18ED-AE09DE213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19360" y="5882640"/>
            <a:ext cx="1745658" cy="1236042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47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763867"/>
            <a:ext cx="10820400" cy="129302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Group 05 | Rishat Bin Sultan, MD Tamim Hasan, Fariha Islam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853FA9-5039-030A-0DE6-246C9F50A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21818" y="5571597"/>
            <a:ext cx="2743200" cy="154708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80000"/>
              </a:lnSpc>
              <a:defRPr sz="8900" b="1" spc="-30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79" r:id="rId3"/>
    <p:sldLayoutId id="2147483653" r:id="rId4"/>
    <p:sldLayoutId id="2147483657" r:id="rId5"/>
    <p:sldLayoutId id="2147483681" r:id="rId6"/>
    <p:sldLayoutId id="2147483680" r:id="rId7"/>
    <p:sldLayoutId id="2147483662" r:id="rId8"/>
    <p:sldLayoutId id="2147483683" r:id="rId9"/>
    <p:sldLayoutId id="2147483684" r:id="rId10"/>
    <p:sldLayoutId id="2147483654" r:id="rId11"/>
    <p:sldLayoutId id="2147483667" r:id="rId12"/>
    <p:sldLayoutId id="2147483665" r:id="rId13"/>
    <p:sldLayoutId id="2147483685" r:id="rId14"/>
    <p:sldLayoutId id="2147483686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accent6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E26165F-7820-1D40-988A-76F18A38F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320" y="2065663"/>
            <a:ext cx="6389783" cy="2181339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Smart Veterinary Care System with AI-Based Disease Detection</a:t>
            </a:r>
            <a:endParaRPr lang="en-US" sz="3600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4A5035-B6D9-1809-AF4E-3AF14E96A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424" y="0"/>
            <a:ext cx="538357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A93859-FEC1-E00F-AB91-7F0795BD8AB5}"/>
              </a:ext>
            </a:extLst>
          </p:cNvPr>
          <p:cNvSpPr txBox="1"/>
          <p:nvPr/>
        </p:nvSpPr>
        <p:spPr>
          <a:xfrm>
            <a:off x="0" y="6312665"/>
            <a:ext cx="6808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</p:txBody>
      </p:sp>
    </p:spTree>
    <p:extLst>
      <p:ext uri="{BB962C8B-B14F-4D97-AF65-F5344CB8AC3E}">
        <p14:creationId xmlns:p14="http://schemas.microsoft.com/office/powerpoint/2010/main" val="2352708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0C26A-EDE5-13A4-B9FC-E1B5AABB4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A860BC6D-C09C-6BB9-B158-8D7F59CFF9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211" y="1182614"/>
            <a:ext cx="4832430" cy="822960"/>
          </a:xfrm>
        </p:spPr>
        <p:txBody>
          <a:bodyPr tIns="0" bIns="0"/>
          <a:lstStyle/>
          <a:p>
            <a:r>
              <a:rPr lang="en-US" sz="2800" dirty="0">
                <a:solidFill>
                  <a:schemeClr val="bg1"/>
                </a:solidFill>
              </a:rPr>
              <a:t>Expected Outcomes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141DC36-E58B-A0AF-316B-7FB55CC92178}"/>
              </a:ext>
            </a:extLst>
          </p:cNvPr>
          <p:cNvSpPr>
            <a:spLocks noGrp="1" noChangeArrowheads="1"/>
          </p:cNvSpPr>
          <p:nvPr>
            <p:ph sz="quarter" idx="14"/>
          </p:nvPr>
        </p:nvSpPr>
        <p:spPr bwMode="auto">
          <a:xfrm>
            <a:off x="1001713" y="2598481"/>
            <a:ext cx="483192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Functional online veterinary shop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AI-supported early disease awareness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Improved access to products and guidance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Efficient system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93787D-0E98-2ADB-FA48-9F338E9781B5}"/>
              </a:ext>
            </a:extLst>
          </p:cNvPr>
          <p:cNvSpPr txBox="1"/>
          <p:nvPr/>
        </p:nvSpPr>
        <p:spPr>
          <a:xfrm>
            <a:off x="539827" y="6444867"/>
            <a:ext cx="10102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28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05465-1429-D275-D49E-7909CB0F0E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81516" y="1347952"/>
            <a:ext cx="7964903" cy="738784"/>
          </a:xfrm>
        </p:spPr>
        <p:txBody>
          <a:bodyPr/>
          <a:lstStyle/>
          <a:p>
            <a:pPr lvl="0"/>
            <a:r>
              <a:rPr lang="en-US" sz="2800" dirty="0">
                <a:solidFill>
                  <a:schemeClr val="bg1"/>
                </a:solidFill>
              </a:rPr>
              <a:t>Conclusion</a:t>
            </a:r>
            <a:endParaRPr lang="en-US" sz="2800" noProof="0" dirty="0">
              <a:solidFill>
                <a:schemeClr val="bg1"/>
              </a:solidFill>
            </a:endParaRPr>
          </a:p>
        </p:txBody>
      </p:sp>
      <p:pic>
        <p:nvPicPr>
          <p:cNvPr id="7" name="Picture Placeholder 6" descr="A palm tree with orange and yellow sky">
            <a:extLst>
              <a:ext uri="{FF2B5EF4-FFF2-40B4-BE49-F238E27FC236}">
                <a16:creationId xmlns:a16="http://schemas.microsoft.com/office/drawing/2014/main" id="{5D9F4C5F-82A5-4F7A-2AC4-3B5A562C6F7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1" b="11"/>
          <a:stretch/>
        </p:blipFill>
        <p:spPr>
          <a:xfrm>
            <a:off x="443123" y="-899"/>
            <a:ext cx="1657350" cy="6858000"/>
          </a:xfr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88667E14-2D50-D612-1140-D516DDA77027}"/>
              </a:ext>
            </a:extLst>
          </p:cNvPr>
          <p:cNvSpPr>
            <a:spLocks noGrp="1" noChangeArrowheads="1"/>
          </p:cNvSpPr>
          <p:nvPr>
            <p:ph sz="quarter" idx="17"/>
          </p:nvPr>
        </p:nvSpPr>
        <p:spPr bwMode="auto">
          <a:xfrm>
            <a:off x="3181516" y="2462941"/>
            <a:ext cx="6237906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Combines e-commerce with AI-based health support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Enhances convenience and early awareness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Supports informed decision-making for pet owners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8D286F-A7C2-F915-574A-C16EA74B7D55}"/>
              </a:ext>
            </a:extLst>
          </p:cNvPr>
          <p:cNvSpPr txBox="1"/>
          <p:nvPr/>
        </p:nvSpPr>
        <p:spPr>
          <a:xfrm>
            <a:off x="2236424" y="6422834"/>
            <a:ext cx="9331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868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93A09-8EE1-0589-6584-5A80C8CBA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A8314A1D-E8CE-C7A5-477D-AC8301088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8908" y="2303329"/>
            <a:ext cx="4621593" cy="2265839"/>
          </a:xfrm>
        </p:spPr>
        <p:txBody>
          <a:bodyPr anchor="b"/>
          <a:lstStyle/>
          <a:p>
            <a:pPr algn="l"/>
            <a: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  <a:t>Course Code: CSE 299</a:t>
            </a:r>
            <a:b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  <a:t> Section: 04 </a:t>
            </a:r>
            <a:b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  <a:t>Project Group: 05</a:t>
            </a:r>
            <a:b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</a:br>
            <a:b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  <a:t>Group Members:</a:t>
            </a:r>
            <a:b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  <a:t>Rishat Bin Sultan (2312559042)</a:t>
            </a:r>
            <a:b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  <a:t>MD Tamim Hasan (2232239642)</a:t>
            </a:r>
            <a:b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n-US" sz="2000" dirty="0">
                <a:solidFill>
                  <a:schemeClr val="bg1"/>
                </a:solidFill>
                <a:cs typeface="Arial" panose="020B0604020202020204" pitchFamily="34" charset="0"/>
              </a:rPr>
              <a:t>Fariha Islam (2311101642)</a:t>
            </a:r>
          </a:p>
        </p:txBody>
      </p:sp>
      <p:pic>
        <p:nvPicPr>
          <p:cNvPr id="7" name="Picture Placeholder 6" descr="Palm Trees in the sunset&#10;">
            <a:extLst>
              <a:ext uri="{FF2B5EF4-FFF2-40B4-BE49-F238E27FC236}">
                <a16:creationId xmlns:a16="http://schemas.microsoft.com/office/drawing/2014/main" id="{08D0CEA6-AF38-AE14-6270-D7ACE6E8FE4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16922" r="16922"/>
          <a:stretch/>
        </p:blipFill>
        <p:spPr>
          <a:xfrm>
            <a:off x="991499" y="-8626"/>
            <a:ext cx="4227271" cy="688975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A589DE-F7DD-5A08-38CF-FF8722201056}"/>
              </a:ext>
            </a:extLst>
          </p:cNvPr>
          <p:cNvSpPr txBox="1"/>
          <p:nvPr/>
        </p:nvSpPr>
        <p:spPr>
          <a:xfrm>
            <a:off x="352540" y="3750466"/>
            <a:ext cx="522934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A9A5E-0757-8B07-8EC8-95149FC4C2ED}"/>
              </a:ext>
            </a:extLst>
          </p:cNvPr>
          <p:cNvSpPr txBox="1"/>
          <p:nvPr/>
        </p:nvSpPr>
        <p:spPr>
          <a:xfrm>
            <a:off x="5310130" y="6411817"/>
            <a:ext cx="6742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</p:txBody>
      </p:sp>
    </p:spTree>
    <p:extLst>
      <p:ext uri="{BB962C8B-B14F-4D97-AF65-F5344CB8AC3E}">
        <p14:creationId xmlns:p14="http://schemas.microsoft.com/office/powerpoint/2010/main" val="719086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8107D1-B408-CF41-D098-F18F30FB80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211" y="1182614"/>
            <a:ext cx="4832430" cy="822960"/>
          </a:xfrm>
        </p:spPr>
        <p:txBody>
          <a:bodyPr tIns="0" bIns="0"/>
          <a:lstStyle/>
          <a:p>
            <a:r>
              <a:rPr lang="en-US" sz="2800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E0FAD4E-D745-7B3E-2A0D-8B3BCB2F6C2F}"/>
              </a:ext>
            </a:extLst>
          </p:cNvPr>
          <p:cNvSpPr>
            <a:spLocks noGrp="1" noChangeArrowheads="1"/>
          </p:cNvSpPr>
          <p:nvPr>
            <p:ph sz="quarter" idx="14"/>
          </p:nvPr>
        </p:nvSpPr>
        <p:spPr bwMode="auto">
          <a:xfrm>
            <a:off x="1001211" y="2451110"/>
            <a:ext cx="5094287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Limited access to veterinary services (distance, time constraints)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Delay in identifying common pet diseases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Difficulty obtaining veterinary products quickly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Existing platforms lack intelligent health-support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4141F6-E4AF-0D94-F85C-FB23290F83B1}"/>
              </a:ext>
            </a:extLst>
          </p:cNvPr>
          <p:cNvSpPr txBox="1"/>
          <p:nvPr/>
        </p:nvSpPr>
        <p:spPr>
          <a:xfrm>
            <a:off x="506776" y="6488935"/>
            <a:ext cx="9342304" cy="369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488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74950847-1B0D-80D6-BC57-8B2805A34F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4423" y="1498294"/>
            <a:ext cx="7964903" cy="1035586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Project objectives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B905DB8B-9E83-6EAC-3E60-64AA6F338FA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1074423" y="2974554"/>
            <a:ext cx="7964903" cy="2115240"/>
          </a:xfrm>
        </p:spPr>
        <p:txBody>
          <a:bodyPr>
            <a:no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Develop a user-friendly online veterinary shop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Provide AI-based preliminary disease detection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Offer basic disease information and precautions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Integrate product recommendations with disease results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Ensure efficient admin and delivery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C29E2-E0AA-B7C1-EF17-747D96F2240F}"/>
              </a:ext>
            </a:extLst>
          </p:cNvPr>
          <p:cNvSpPr txBox="1"/>
          <p:nvPr/>
        </p:nvSpPr>
        <p:spPr>
          <a:xfrm>
            <a:off x="484742" y="6411817"/>
            <a:ext cx="9199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413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4AB0C-94E3-E9B2-2CC4-5D62592D8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1A7520C-9795-0BE8-612E-823FED3AC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211" y="1182614"/>
            <a:ext cx="4832430" cy="822960"/>
          </a:xfrm>
        </p:spPr>
        <p:txBody>
          <a:bodyPr tIns="0" bIns="0"/>
          <a:lstStyle/>
          <a:p>
            <a:r>
              <a:rPr lang="en-US" sz="2800" dirty="0">
                <a:solidFill>
                  <a:schemeClr val="bg1"/>
                </a:solidFill>
              </a:rPr>
              <a:t>Proposed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6E532-850B-BBF3-CBFF-18A2DEAEEEA8}"/>
              </a:ext>
            </a:extLst>
          </p:cNvPr>
          <p:cNvSpPr>
            <a:spLocks noGrp="1" noChangeArrowheads="1"/>
          </p:cNvSpPr>
          <p:nvPr>
            <p:ph sz="quarter" idx="14"/>
          </p:nvPr>
        </p:nvSpPr>
        <p:spPr bwMode="auto">
          <a:xfrm>
            <a:off x="1001713" y="2450814"/>
            <a:ext cx="5094287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Online veterinary e-commerce system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AI-based disease detection (image/symptom based)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Centralized system for users, admin, and delivery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Improve accessibility, awareness, and convenience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E73859-2589-3854-FC47-F9D80ECC1B4E}"/>
              </a:ext>
            </a:extLst>
          </p:cNvPr>
          <p:cNvSpPr txBox="1"/>
          <p:nvPr/>
        </p:nvSpPr>
        <p:spPr>
          <a:xfrm>
            <a:off x="462708" y="6444867"/>
            <a:ext cx="10443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CBE067-83F4-1B8B-FA58-6F2AD19BC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360" y="418414"/>
            <a:ext cx="5374603" cy="602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163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B7E9F-66A3-E732-9882-019223003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CAD8753-B2FF-7A09-5A9C-053D3E93D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81516" y="1193716"/>
            <a:ext cx="7964903" cy="738784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System Modules Overview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771A774-EB36-AF85-2983-A8B111F90B46}"/>
              </a:ext>
            </a:extLst>
          </p:cNvPr>
          <p:cNvSpPr>
            <a:spLocks noGrp="1" noChangeArrowheads="1"/>
          </p:cNvSpPr>
          <p:nvPr>
            <p:ph sz="quarter" idx="15"/>
          </p:nvPr>
        </p:nvSpPr>
        <p:spPr bwMode="auto">
          <a:xfrm>
            <a:off x="3181516" y="2759848"/>
            <a:ext cx="524053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User Module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Online Veterinary Shop Module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AI-Based Disease Detection Module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Admin Module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Delivery Person Module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708D50-DE81-5CFC-3AD6-5E387A944F8D}"/>
              </a:ext>
            </a:extLst>
          </p:cNvPr>
          <p:cNvSpPr txBox="1"/>
          <p:nvPr/>
        </p:nvSpPr>
        <p:spPr>
          <a:xfrm>
            <a:off x="484742" y="6422834"/>
            <a:ext cx="10091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109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EF040B4-755A-C69E-F89F-25060E50D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9997" y="1100989"/>
            <a:ext cx="9464150" cy="921683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System Architecture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27F625-982B-AD30-FE53-81EF8A0B122E}"/>
              </a:ext>
            </a:extLst>
          </p:cNvPr>
          <p:cNvSpPr txBox="1"/>
          <p:nvPr/>
        </p:nvSpPr>
        <p:spPr>
          <a:xfrm>
            <a:off x="2060154" y="2941504"/>
            <a:ext cx="813044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Three-tier architecture</a:t>
            </a:r>
          </a:p>
          <a:p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Layer: Web Interface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 Layer: Django Backend + AI Model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Layer: Relational Database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B0B7E8-ACF6-DCE2-F73E-3C8ED25DE591}"/>
              </a:ext>
            </a:extLst>
          </p:cNvPr>
          <p:cNvSpPr txBox="1"/>
          <p:nvPr/>
        </p:nvSpPr>
        <p:spPr>
          <a:xfrm>
            <a:off x="848299" y="6389783"/>
            <a:ext cx="1071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273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C5CA8-5D92-7659-8D20-0EDF3AB25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5972F7E-72AB-8235-B7CC-1C0A3DB2E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211" y="1182614"/>
            <a:ext cx="4832430" cy="822960"/>
          </a:xfrm>
        </p:spPr>
        <p:txBody>
          <a:bodyPr tIns="0" bIns="0"/>
          <a:lstStyle/>
          <a:p>
            <a:r>
              <a:rPr lang="en-US" sz="2800" dirty="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39DE3B-8959-999C-A4F0-581FFE6D8098}"/>
              </a:ext>
            </a:extLst>
          </p:cNvPr>
          <p:cNvSpPr>
            <a:spLocks noGrp="1" noChangeArrowheads="1"/>
          </p:cNvSpPr>
          <p:nvPr>
            <p:ph sz="quarter" idx="14"/>
          </p:nvPr>
        </p:nvSpPr>
        <p:spPr bwMode="auto">
          <a:xfrm>
            <a:off x="1001211" y="2376315"/>
            <a:ext cx="5222817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Requirement analysis and design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Database and frontend development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Backend implementation with Django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Dataset collection and preprocessing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AI model training and evaluation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System integration and testing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08CB2-9EE4-BB9C-8ADE-48DB0B9301C4}"/>
              </a:ext>
            </a:extLst>
          </p:cNvPr>
          <p:cNvSpPr txBox="1"/>
          <p:nvPr/>
        </p:nvSpPr>
        <p:spPr>
          <a:xfrm>
            <a:off x="462708" y="6400800"/>
            <a:ext cx="9573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543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DFD3F5-1FD8-D8E9-A339-2E0AD4362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080" y="1074139"/>
            <a:ext cx="10149840" cy="914400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Tools &amp; Technologies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16FEB79-FA8B-2E7E-C7C1-488A1E70611A}"/>
              </a:ext>
            </a:extLst>
          </p:cNvPr>
          <p:cNvSpPr>
            <a:spLocks noGrp="1" noChangeArrowheads="1"/>
          </p:cNvSpPr>
          <p:nvPr>
            <p:ph sz="quarter" idx="16"/>
          </p:nvPr>
        </p:nvSpPr>
        <p:spPr bwMode="auto">
          <a:xfrm>
            <a:off x="1021080" y="2561138"/>
            <a:ext cx="511651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Backend: Python, Django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Frontend: HTML, CSS, Bootstrap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Database: SQLite / MySQL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Machine Learning: scikit-learn / basic DL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Tools: VS Code, Web Browser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CE4E03-2B67-5FE5-2231-D24A666078EF}"/>
              </a:ext>
            </a:extLst>
          </p:cNvPr>
          <p:cNvSpPr txBox="1"/>
          <p:nvPr/>
        </p:nvSpPr>
        <p:spPr>
          <a:xfrm>
            <a:off x="517793" y="6466901"/>
            <a:ext cx="9529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05 | Rishat Bin Sultan, MD Tamim Hasan, Fariha Islam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723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7670762_wac_SD_V12" id="{7A12FC3B-6876-4B64-BD29-85411680474D}" vid="{FAF419BD-AB88-4BA8-B634-A11C4B16F0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CA918A9-726B-4A91-8209-236B8401AFF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2C01411-FC44-465B-AE6A-48D4493414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Vapor Trail design</Template>
  <TotalTime>69</TotalTime>
  <Words>433</Words>
  <Application>Microsoft Office PowerPoint</Application>
  <PresentationFormat>Widescreen</PresentationFormat>
  <Paragraphs>74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Custom</vt:lpstr>
      <vt:lpstr>Smart Veterinary Care System with AI-Based Disease Detection</vt:lpstr>
      <vt:lpstr>Course Code: CSE 299  Section: 04  Project Group: 05  Group Members: Rishat Bin Sultan (2312559042) MD Tamim Hasan (2232239642) Fariha Islam (2311101642)</vt:lpstr>
      <vt:lpstr>Problem Statement</vt:lpstr>
      <vt:lpstr>Project objectives</vt:lpstr>
      <vt:lpstr>Proposed Solution</vt:lpstr>
      <vt:lpstr>System Modules Overview</vt:lpstr>
      <vt:lpstr>System Architecture</vt:lpstr>
      <vt:lpstr>Methodology</vt:lpstr>
      <vt:lpstr>Tools &amp; Technologies</vt:lpstr>
      <vt:lpstr>Expected Outcomes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Fariha Islam</dc:creator>
  <cp:lastModifiedBy>Fariha Islam</cp:lastModifiedBy>
  <cp:revision>1</cp:revision>
  <dcterms:created xsi:type="dcterms:W3CDTF">2026-02-08T19:16:27Z</dcterms:created>
  <dcterms:modified xsi:type="dcterms:W3CDTF">2026-02-08T20:25:38Z</dcterms:modified>
</cp:coreProperties>
</file>